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2" r:id="rId5"/>
    <p:sldId id="261" r:id="rId6"/>
    <p:sldId id="260" r:id="rId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showGuides="1">
      <p:cViewPr varScale="1">
        <p:scale>
          <a:sx n="115" d="100"/>
          <a:sy n="115" d="100"/>
        </p:scale>
        <p:origin x="12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74327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6170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367533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B63B6-6012-439D-B9E8-2700E8F0B8CB}"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9297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B63B6-6012-439D-B9E8-2700E8F0B8CB}"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87097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B63B6-6012-439D-B9E8-2700E8F0B8CB}"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140406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B63B6-6012-439D-B9E8-2700E8F0B8CB}"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63428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B63B6-6012-439D-B9E8-2700E8F0B8CB}"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22540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B63B6-6012-439D-B9E8-2700E8F0B8CB}"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909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75334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B63B6-6012-439D-B9E8-2700E8F0B8CB}"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55F90-6673-4998-AD37-BC50C76BF8D6}" type="slidenum">
              <a:rPr lang="en-US" smtClean="0"/>
              <a:t>‹#›</a:t>
            </a:fld>
            <a:endParaRPr lang="en-US"/>
          </a:p>
        </p:txBody>
      </p:sp>
    </p:spTree>
    <p:extLst>
      <p:ext uri="{BB962C8B-B14F-4D97-AF65-F5344CB8AC3E}">
        <p14:creationId xmlns:p14="http://schemas.microsoft.com/office/powerpoint/2010/main" val="242993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B63B6-6012-439D-B9E8-2700E8F0B8CB}" type="datetimeFigureOut">
              <a:rPr lang="en-US" smtClean="0"/>
              <a:t>6/27/2022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5F90-6673-4998-AD37-BC50C76BF8D6}" type="slidenum">
              <a:rPr lang="en-US" smtClean="0"/>
              <a:t>‹#›</a:t>
            </a:fld>
            <a:endParaRPr lang="en-US"/>
          </a:p>
        </p:txBody>
      </p:sp>
    </p:spTree>
    <p:extLst>
      <p:ext uri="{BB962C8B-B14F-4D97-AF65-F5344CB8AC3E}">
        <p14:creationId xmlns:p14="http://schemas.microsoft.com/office/powerpoint/2010/main" val="1881141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www.treach39.qwestoffice.net/" TargetMode="External"/><Relationship Id="rId2" Type="http://schemas.openxmlformats.org/officeDocument/2006/relationships/hyperlink" Target="mailto:cjohnson720@msn.co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169D7F0-0AA8-4B3D-98AC-09F7BA70C1DE}"/>
              </a:ext>
            </a:extLst>
          </p:cNvPr>
          <p:cNvSpPr txBox="1">
            <a:spLocks noGrp="1" noChangeArrowheads="1"/>
          </p:cNvSpPr>
          <p:nvPr>
            <p:ph type="subTitle" idx="1"/>
          </p:nvPr>
        </p:nvSpPr>
        <p:spPr bwMode="auto">
          <a:xfrm rot="16200000">
            <a:off x="-453783" y="4427556"/>
            <a:ext cx="2240280" cy="906106"/>
          </a:xfrm>
          <a:prstGeom prst="rect">
            <a:avLst/>
          </a:prstGeom>
        </p:spPr>
        <p:txBody>
          <a:bodyPr rot="0" vert="horz" lIns="68580" tIns="34290" rIns="68580" bIns="34290" rtlCol="0" anchorCtr="0">
            <a:normAutofit/>
          </a:bodyPr>
          <a:lstStyle/>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The Enlisted Association Chapter 39</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15821 E Centretech Cir</a:t>
            </a:r>
          </a:p>
          <a:p>
            <a:pPr>
              <a:lnSpc>
                <a:spcPct val="100000"/>
              </a:lnSpc>
              <a:spcBef>
                <a:spcPts val="0"/>
              </a:spcBef>
              <a:spcAft>
                <a:spcPts val="600"/>
              </a:spcAft>
            </a:pPr>
            <a:r>
              <a:rPr lang="en-US" sz="1125" dirty="0">
                <a:latin typeface="Calibri" panose="020F0502020204030204" pitchFamily="34" charset="0"/>
                <a:ea typeface="Calibri" panose="020F0502020204030204" pitchFamily="34" charset="0"/>
                <a:cs typeface="Times New Roman" panose="02020603050405020304" pitchFamily="18" charset="0"/>
              </a:rPr>
              <a:t>Aurora Co  80011</a:t>
            </a:r>
          </a:p>
        </p:txBody>
      </p:sp>
      <p:pic>
        <p:nvPicPr>
          <p:cNvPr id="6" name="Picture 5" descr="Image may contain: possible text that says 'TREA Chapter 39 ENLISTED ssociation'">
            <a:extLst>
              <a:ext uri="{FF2B5EF4-FFF2-40B4-BE49-F238E27FC236}">
                <a16:creationId xmlns:a16="http://schemas.microsoft.com/office/drawing/2014/main" id="{78B806C0-4445-433C-8F59-7109FFE438D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72000" y="1134768"/>
            <a:ext cx="4572000" cy="3377174"/>
          </a:xfrm>
          <a:prstGeom prst="rect">
            <a:avLst/>
          </a:prstGeom>
          <a:noFill/>
        </p:spPr>
      </p:pic>
      <p:sp>
        <p:nvSpPr>
          <p:cNvPr id="8" name="TextBox 7">
            <a:extLst>
              <a:ext uri="{FF2B5EF4-FFF2-40B4-BE49-F238E27FC236}">
                <a16:creationId xmlns:a16="http://schemas.microsoft.com/office/drawing/2014/main" id="{F421B18F-98B8-458A-80F8-C37F29CC359A}"/>
              </a:ext>
            </a:extLst>
          </p:cNvPr>
          <p:cNvSpPr txBox="1"/>
          <p:nvPr/>
        </p:nvSpPr>
        <p:spPr>
          <a:xfrm>
            <a:off x="5222326" y="4725550"/>
            <a:ext cx="3285461" cy="715581"/>
          </a:xfrm>
          <a:prstGeom prst="rect">
            <a:avLst/>
          </a:prstGeom>
          <a:noFill/>
        </p:spPr>
        <p:txBody>
          <a:bodyPr wrap="square" rtlCol="0">
            <a:spAutoFit/>
          </a:bodyPr>
          <a:lstStyle/>
          <a:p>
            <a:pPr algn="ctr"/>
            <a:r>
              <a:rPr lang="en-US" sz="1350" b="1" dirty="0"/>
              <a:t>15821 E Centretech Cir</a:t>
            </a:r>
          </a:p>
          <a:p>
            <a:pPr algn="ctr"/>
            <a:r>
              <a:rPr lang="en-US" sz="1350" b="1" dirty="0"/>
              <a:t>Aurora CO 80011</a:t>
            </a:r>
          </a:p>
          <a:p>
            <a:pPr algn="ctr"/>
            <a:r>
              <a:rPr lang="en-US" sz="1350" b="1" dirty="0"/>
              <a:t>303-340-3939</a:t>
            </a:r>
          </a:p>
        </p:txBody>
      </p:sp>
      <p:sp>
        <p:nvSpPr>
          <p:cNvPr id="10" name="TextBox 9">
            <a:extLst>
              <a:ext uri="{FF2B5EF4-FFF2-40B4-BE49-F238E27FC236}">
                <a16:creationId xmlns:a16="http://schemas.microsoft.com/office/drawing/2014/main" id="{17CDD676-388D-46A0-AE1D-6849DBDDC3D7}"/>
              </a:ext>
            </a:extLst>
          </p:cNvPr>
          <p:cNvSpPr txBox="1"/>
          <p:nvPr/>
        </p:nvSpPr>
        <p:spPr>
          <a:xfrm>
            <a:off x="4720590" y="5723751"/>
            <a:ext cx="4274820" cy="300082"/>
          </a:xfrm>
          <a:prstGeom prst="rect">
            <a:avLst/>
          </a:prstGeom>
          <a:noFill/>
        </p:spPr>
        <p:txBody>
          <a:bodyPr wrap="square" rtlCol="0">
            <a:spAutoFit/>
          </a:bodyPr>
          <a:lstStyle/>
          <a:p>
            <a:r>
              <a:rPr lang="en-US" sz="1350" dirty="0"/>
              <a:t>July, August, and September 2022</a:t>
            </a:r>
          </a:p>
        </p:txBody>
      </p:sp>
    </p:spTree>
    <p:extLst>
      <p:ext uri="{BB962C8B-B14F-4D97-AF65-F5344CB8AC3E}">
        <p14:creationId xmlns:p14="http://schemas.microsoft.com/office/powerpoint/2010/main" val="29054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F34FC-8825-4029-8EB4-29672A757ABA}"/>
              </a:ext>
            </a:extLst>
          </p:cNvPr>
          <p:cNvSpPr txBox="1"/>
          <p:nvPr/>
        </p:nvSpPr>
        <p:spPr>
          <a:xfrm>
            <a:off x="244346" y="372536"/>
            <a:ext cx="4136061" cy="2704587"/>
          </a:xfrm>
          <a:prstGeom prst="rect">
            <a:avLst/>
          </a:prstGeom>
          <a:noFill/>
        </p:spPr>
        <p:txBody>
          <a:bodyPr wrap="square" rtlCol="0">
            <a:spAutoFit/>
          </a:bodyPr>
          <a:lstStyle/>
          <a:p>
            <a:pPr algn="l"/>
            <a:r>
              <a:rPr lang="en-US" sz="980" b="0" i="0" dirty="0">
                <a:solidFill>
                  <a:srgbClr val="000000"/>
                </a:solidFill>
                <a:effectLst/>
              </a:rPr>
              <a:t>We had a very busy 2nd Quarter and I want to thank everyone who supported our Memorial Day Parade float building and participation in the parade. It was a lot of fun. Our annual Flag Retirement Ceremony was well attended, as have been several of our other events, thanks again.</a:t>
            </a:r>
          </a:p>
          <a:p>
            <a:pPr algn="l"/>
            <a:r>
              <a:rPr lang="en-US" sz="980" b="0" i="0" dirty="0">
                <a:solidFill>
                  <a:srgbClr val="000000"/>
                </a:solidFill>
                <a:effectLst/>
              </a:rPr>
              <a:t>I’m asking for your warm thoughts and prayers for our Chaplain, John Green. John is in the hospital with complications from his recent knee replacement surgery resulting in a fall and fractured shoulder and elbow.</a:t>
            </a:r>
          </a:p>
          <a:p>
            <a:pPr algn="l"/>
            <a:r>
              <a:rPr lang="en-US" sz="980" b="0" i="0" dirty="0">
                <a:solidFill>
                  <a:srgbClr val="000000"/>
                </a:solidFill>
                <a:effectLst/>
              </a:rPr>
              <a:t>We are now in the heat of the summer so come inside and share some camaraderie with your friends and fellow vets. And remember, if you don’t have something nice to say about someone it’s best to say nothing at all.</a:t>
            </a:r>
          </a:p>
          <a:p>
            <a:pPr algn="l"/>
            <a:r>
              <a:rPr lang="en-US" sz="980" b="0" i="0" dirty="0">
                <a:solidFill>
                  <a:srgbClr val="000000"/>
                </a:solidFill>
                <a:effectLst/>
              </a:rPr>
              <a:t>As always, go to our website at www.trea39.org for the most recent calendar and look for our events on our Facebook page. You can subscribe to my weekly “What’s Happening This Week at TREA 39” email for the latest scoop by sending me an email at president@trea39.org</a:t>
            </a:r>
          </a:p>
          <a:p>
            <a:pPr algn="l"/>
            <a:r>
              <a:rPr lang="en-US" sz="980" b="0" i="0" dirty="0">
                <a:solidFill>
                  <a:srgbClr val="000000"/>
                </a:solidFill>
                <a:effectLst/>
              </a:rPr>
              <a:t>	Thank you,</a:t>
            </a:r>
          </a:p>
          <a:p>
            <a:pPr algn="l"/>
            <a:r>
              <a:rPr lang="en-US" sz="980" b="0" i="0" dirty="0">
                <a:solidFill>
                  <a:srgbClr val="000000"/>
                </a:solidFill>
                <a:effectLst/>
              </a:rPr>
              <a:t>		Clarence “CJ” Johnson</a:t>
            </a:r>
          </a:p>
          <a:p>
            <a:endParaRPr lang="en-US" sz="980" dirty="0"/>
          </a:p>
        </p:txBody>
      </p:sp>
      <p:sp>
        <p:nvSpPr>
          <p:cNvPr id="5" name="TextBox 4">
            <a:extLst>
              <a:ext uri="{FF2B5EF4-FFF2-40B4-BE49-F238E27FC236}">
                <a16:creationId xmlns:a16="http://schemas.microsoft.com/office/drawing/2014/main" id="{DA754AF5-9801-47BC-AAA9-05C9CCEBA079}"/>
              </a:ext>
            </a:extLst>
          </p:cNvPr>
          <p:cNvSpPr txBox="1"/>
          <p:nvPr/>
        </p:nvSpPr>
        <p:spPr>
          <a:xfrm>
            <a:off x="342900" y="144311"/>
            <a:ext cx="3509010" cy="300082"/>
          </a:xfrm>
          <a:prstGeom prst="rect">
            <a:avLst/>
          </a:prstGeom>
          <a:noFill/>
        </p:spPr>
        <p:txBody>
          <a:bodyPr wrap="square" rtlCol="0">
            <a:spAutoFit/>
          </a:bodyPr>
          <a:lstStyle/>
          <a:p>
            <a:pPr algn="ctr"/>
            <a:r>
              <a:rPr lang="en-US" sz="1350" b="1" dirty="0"/>
              <a:t>A WORD FROM THE PRESIDENT</a:t>
            </a:r>
          </a:p>
        </p:txBody>
      </p:sp>
      <p:sp>
        <p:nvSpPr>
          <p:cNvPr id="24" name="TextBox 23">
            <a:extLst>
              <a:ext uri="{FF2B5EF4-FFF2-40B4-BE49-F238E27FC236}">
                <a16:creationId xmlns:a16="http://schemas.microsoft.com/office/drawing/2014/main" id="{E1F7BE1C-8284-466B-9F9A-8A40D09B7F07}"/>
              </a:ext>
            </a:extLst>
          </p:cNvPr>
          <p:cNvSpPr txBox="1"/>
          <p:nvPr/>
        </p:nvSpPr>
        <p:spPr>
          <a:xfrm>
            <a:off x="4747403" y="6043862"/>
            <a:ext cx="4199811" cy="261610"/>
          </a:xfrm>
          <a:prstGeom prst="rect">
            <a:avLst/>
          </a:prstGeom>
          <a:noFill/>
        </p:spPr>
        <p:txBody>
          <a:bodyPr wrap="square" rtlCol="0">
            <a:spAutoFit/>
          </a:bodyPr>
          <a:lstStyle/>
          <a:p>
            <a:pPr algn="ctr"/>
            <a:r>
              <a:rPr lang="en-US" sz="1100" b="1" dirty="0"/>
              <a:t>Queen of Hearts drawing every Saturday at 7:00pm.  </a:t>
            </a:r>
          </a:p>
        </p:txBody>
      </p:sp>
      <p:pic>
        <p:nvPicPr>
          <p:cNvPr id="6" name="Picture 5">
            <a:extLst>
              <a:ext uri="{FF2B5EF4-FFF2-40B4-BE49-F238E27FC236}">
                <a16:creationId xmlns:a16="http://schemas.microsoft.com/office/drawing/2014/main" id="{E0AECD3D-2D98-43EA-9A86-3AAAF07E0E82}"/>
              </a:ext>
            </a:extLst>
          </p:cNvPr>
          <p:cNvPicPr>
            <a:picLocks noChangeAspect="1"/>
          </p:cNvPicPr>
          <p:nvPr/>
        </p:nvPicPr>
        <p:blipFill>
          <a:blip r:embed="rId2"/>
          <a:stretch>
            <a:fillRect/>
          </a:stretch>
        </p:blipFill>
        <p:spPr>
          <a:xfrm>
            <a:off x="4800028" y="5921661"/>
            <a:ext cx="380199" cy="505584"/>
          </a:xfrm>
          <a:prstGeom prst="rect">
            <a:avLst/>
          </a:prstGeom>
        </p:spPr>
      </p:pic>
      <p:pic>
        <p:nvPicPr>
          <p:cNvPr id="12" name="Picture 11">
            <a:extLst>
              <a:ext uri="{FF2B5EF4-FFF2-40B4-BE49-F238E27FC236}">
                <a16:creationId xmlns:a16="http://schemas.microsoft.com/office/drawing/2014/main" id="{D38CCF74-115C-4BA6-85CE-8C7E2B503F57}"/>
              </a:ext>
            </a:extLst>
          </p:cNvPr>
          <p:cNvPicPr>
            <a:picLocks noChangeAspect="1"/>
          </p:cNvPicPr>
          <p:nvPr/>
        </p:nvPicPr>
        <p:blipFill>
          <a:blip r:embed="rId3"/>
          <a:stretch>
            <a:fillRect/>
          </a:stretch>
        </p:blipFill>
        <p:spPr>
          <a:xfrm>
            <a:off x="8569229" y="5921661"/>
            <a:ext cx="377985" cy="506012"/>
          </a:xfrm>
          <a:prstGeom prst="rect">
            <a:avLst/>
          </a:prstGeom>
        </p:spPr>
      </p:pic>
      <p:pic>
        <p:nvPicPr>
          <p:cNvPr id="3" name="Picture 2">
            <a:extLst>
              <a:ext uri="{FF2B5EF4-FFF2-40B4-BE49-F238E27FC236}">
                <a16:creationId xmlns:a16="http://schemas.microsoft.com/office/drawing/2014/main" id="{8BB72B86-B2C4-4453-B8DB-B010A58D16DC}"/>
              </a:ext>
            </a:extLst>
          </p:cNvPr>
          <p:cNvPicPr>
            <a:picLocks noChangeAspect="1"/>
          </p:cNvPicPr>
          <p:nvPr/>
        </p:nvPicPr>
        <p:blipFill>
          <a:blip r:embed="rId4"/>
          <a:stretch>
            <a:fillRect/>
          </a:stretch>
        </p:blipFill>
        <p:spPr>
          <a:xfrm>
            <a:off x="4899338" y="3649293"/>
            <a:ext cx="1852059" cy="2120220"/>
          </a:xfrm>
          <a:prstGeom prst="rect">
            <a:avLst/>
          </a:prstGeom>
        </p:spPr>
      </p:pic>
      <p:pic>
        <p:nvPicPr>
          <p:cNvPr id="10" name="Picture 9">
            <a:extLst>
              <a:ext uri="{FF2B5EF4-FFF2-40B4-BE49-F238E27FC236}">
                <a16:creationId xmlns:a16="http://schemas.microsoft.com/office/drawing/2014/main" id="{A1AEBA19-3418-4ED0-A9B7-2B2DF50385CA}"/>
              </a:ext>
            </a:extLst>
          </p:cNvPr>
          <p:cNvPicPr>
            <a:picLocks noChangeAspect="1"/>
          </p:cNvPicPr>
          <p:nvPr/>
        </p:nvPicPr>
        <p:blipFill>
          <a:blip r:embed="rId5"/>
          <a:stretch>
            <a:fillRect/>
          </a:stretch>
        </p:blipFill>
        <p:spPr>
          <a:xfrm>
            <a:off x="6938607" y="643379"/>
            <a:ext cx="2205393" cy="1807991"/>
          </a:xfrm>
          <a:prstGeom prst="rect">
            <a:avLst/>
          </a:prstGeom>
        </p:spPr>
      </p:pic>
      <p:pic>
        <p:nvPicPr>
          <p:cNvPr id="13" name="Picture 12">
            <a:extLst>
              <a:ext uri="{FF2B5EF4-FFF2-40B4-BE49-F238E27FC236}">
                <a16:creationId xmlns:a16="http://schemas.microsoft.com/office/drawing/2014/main" id="{AC7C275F-E234-4DD1-8ECB-31B24776CC29}"/>
              </a:ext>
            </a:extLst>
          </p:cNvPr>
          <p:cNvPicPr>
            <a:picLocks noChangeAspect="1"/>
          </p:cNvPicPr>
          <p:nvPr/>
        </p:nvPicPr>
        <p:blipFill>
          <a:blip r:embed="rId6"/>
          <a:stretch>
            <a:fillRect/>
          </a:stretch>
        </p:blipFill>
        <p:spPr>
          <a:xfrm>
            <a:off x="4857117" y="769021"/>
            <a:ext cx="2117094" cy="1848137"/>
          </a:xfrm>
          <a:prstGeom prst="rect">
            <a:avLst/>
          </a:prstGeom>
        </p:spPr>
      </p:pic>
      <p:pic>
        <p:nvPicPr>
          <p:cNvPr id="22" name="Picture 21">
            <a:extLst>
              <a:ext uri="{FF2B5EF4-FFF2-40B4-BE49-F238E27FC236}">
                <a16:creationId xmlns:a16="http://schemas.microsoft.com/office/drawing/2014/main" id="{A22EDAB1-8F03-4B84-ADE3-73DB2492AEF2}"/>
              </a:ext>
            </a:extLst>
          </p:cNvPr>
          <p:cNvPicPr>
            <a:picLocks noChangeAspect="1"/>
          </p:cNvPicPr>
          <p:nvPr/>
        </p:nvPicPr>
        <p:blipFill>
          <a:blip r:embed="rId7"/>
          <a:stretch>
            <a:fillRect/>
          </a:stretch>
        </p:blipFill>
        <p:spPr>
          <a:xfrm>
            <a:off x="4857117" y="2695501"/>
            <a:ext cx="1936499" cy="823913"/>
          </a:xfrm>
          <a:prstGeom prst="rect">
            <a:avLst/>
          </a:prstGeom>
        </p:spPr>
      </p:pic>
      <p:sp>
        <p:nvSpPr>
          <p:cNvPr id="26" name="TextBox 25">
            <a:extLst>
              <a:ext uri="{FF2B5EF4-FFF2-40B4-BE49-F238E27FC236}">
                <a16:creationId xmlns:a16="http://schemas.microsoft.com/office/drawing/2014/main" id="{9A871CC1-A228-45EE-9A32-109DAFDAC9E1}"/>
              </a:ext>
            </a:extLst>
          </p:cNvPr>
          <p:cNvSpPr txBox="1"/>
          <p:nvPr/>
        </p:nvSpPr>
        <p:spPr>
          <a:xfrm>
            <a:off x="5292092" y="187152"/>
            <a:ext cx="2888870" cy="477054"/>
          </a:xfrm>
          <a:prstGeom prst="rect">
            <a:avLst/>
          </a:prstGeom>
          <a:noFill/>
        </p:spPr>
        <p:txBody>
          <a:bodyPr wrap="square" rtlCol="0">
            <a:spAutoFit/>
          </a:bodyPr>
          <a:lstStyle/>
          <a:p>
            <a:pPr algn="ctr"/>
            <a:r>
              <a:rPr lang="en-US" sz="1400" b="1" dirty="0"/>
              <a:t>THINGS TO DO AT CHAPTER 39</a:t>
            </a:r>
          </a:p>
          <a:p>
            <a:pPr algn="ctr"/>
            <a:r>
              <a:rPr lang="en-US" sz="1100" b="1" dirty="0"/>
              <a:t>SEE CALENDARS FOR DETAILS</a:t>
            </a:r>
          </a:p>
        </p:txBody>
      </p:sp>
      <p:sp>
        <p:nvSpPr>
          <p:cNvPr id="19" name="TextBox 18">
            <a:extLst>
              <a:ext uri="{FF2B5EF4-FFF2-40B4-BE49-F238E27FC236}">
                <a16:creationId xmlns:a16="http://schemas.microsoft.com/office/drawing/2014/main" id="{90D60D20-DB82-47FE-8278-E3BD6596535A}"/>
              </a:ext>
            </a:extLst>
          </p:cNvPr>
          <p:cNvSpPr txBox="1"/>
          <p:nvPr/>
        </p:nvSpPr>
        <p:spPr>
          <a:xfrm>
            <a:off x="236098" y="3215572"/>
            <a:ext cx="4152556" cy="1500411"/>
          </a:xfrm>
          <a:prstGeom prst="rect">
            <a:avLst/>
          </a:prstGeom>
          <a:noFill/>
        </p:spPr>
        <p:txBody>
          <a:bodyPr wrap="square" rtlCol="0">
            <a:spAutoFit/>
          </a:bodyPr>
          <a:lstStyle/>
          <a:p>
            <a:pPr algn="ctr"/>
            <a:r>
              <a:rPr lang="en-US" sz="1350" b="1" dirty="0"/>
              <a:t>A WORD FROM THE AUXILIARY</a:t>
            </a:r>
          </a:p>
          <a:p>
            <a:r>
              <a:rPr lang="en-US" sz="975" dirty="0"/>
              <a:t>I want to thank everyone who purchase bake goods from our Auxiliary table at your dinners. We do appreciate it.  The raffle for the St Patrick’s Day Basket was won by Zeb Jenkins.  Thank you again.  In August we are planning a wine tasting on Sunday the 21</a:t>
            </a:r>
            <a:r>
              <a:rPr lang="en-US" sz="975" baseline="30000" dirty="0"/>
              <a:t>st</a:t>
            </a:r>
            <a:r>
              <a:rPr lang="en-US" sz="975" dirty="0"/>
              <a:t> from 1:00-3:00pm. Hope to see all our ladies. For fun and good food, $10 is well worth it. Our meetings for the Auxiliary is the 3</a:t>
            </a:r>
            <a:r>
              <a:rPr lang="en-US" sz="975" baseline="30000" dirty="0"/>
              <a:t>rd</a:t>
            </a:r>
            <a:r>
              <a:rPr lang="en-US" sz="975" dirty="0"/>
              <a:t> Sunday of the month at 1:00pm. Do have a happy 4</a:t>
            </a:r>
            <a:r>
              <a:rPr lang="en-US" sz="975" baseline="30000" dirty="0"/>
              <a:t>th</a:t>
            </a:r>
            <a:r>
              <a:rPr lang="en-US" sz="975" dirty="0"/>
              <a:t> of July.</a:t>
            </a:r>
          </a:p>
          <a:p>
            <a:r>
              <a:rPr lang="en-US" sz="975" dirty="0"/>
              <a:t>		United We Stand</a:t>
            </a:r>
          </a:p>
          <a:p>
            <a:r>
              <a:rPr lang="en-US" sz="975" dirty="0"/>
              <a:t>			Helen Suggs			</a:t>
            </a:r>
          </a:p>
        </p:txBody>
      </p:sp>
      <p:sp>
        <p:nvSpPr>
          <p:cNvPr id="20" name="TextBox 19">
            <a:extLst>
              <a:ext uri="{FF2B5EF4-FFF2-40B4-BE49-F238E27FC236}">
                <a16:creationId xmlns:a16="http://schemas.microsoft.com/office/drawing/2014/main" id="{1C24D2B4-28ED-4C36-8ACA-083C580BDBC7}"/>
              </a:ext>
            </a:extLst>
          </p:cNvPr>
          <p:cNvSpPr txBox="1"/>
          <p:nvPr/>
        </p:nvSpPr>
        <p:spPr>
          <a:xfrm>
            <a:off x="236098" y="5016065"/>
            <a:ext cx="4024880" cy="1449628"/>
          </a:xfrm>
          <a:prstGeom prst="rect">
            <a:avLst/>
          </a:prstGeom>
          <a:noFill/>
        </p:spPr>
        <p:txBody>
          <a:bodyPr wrap="square" rtlCol="0">
            <a:spAutoFit/>
          </a:bodyPr>
          <a:lstStyle/>
          <a:p>
            <a:pPr algn="ctr"/>
            <a:r>
              <a:rPr lang="en-US" sz="980" b="1" dirty="0"/>
              <a:t>CHARITY REPORT</a:t>
            </a:r>
          </a:p>
          <a:p>
            <a:r>
              <a:rPr lang="en-US" sz="980" dirty="0">
                <a:cs typeface="Times New Roman" panose="02020603050405020304" pitchFamily="18" charset="0"/>
              </a:rPr>
              <a:t>Hello Everyone!</a:t>
            </a:r>
          </a:p>
          <a:p>
            <a:r>
              <a:rPr lang="en-US" sz="980" dirty="0">
                <a:cs typeface="Times New Roman" panose="02020603050405020304" pitchFamily="18" charset="0"/>
              </a:rPr>
              <a:t>Our 2022 goal is to raise $1,500 and as of June 1</a:t>
            </a:r>
            <a:r>
              <a:rPr lang="en-US" sz="980" baseline="30000" dirty="0">
                <a:cs typeface="Times New Roman" panose="02020603050405020304" pitchFamily="18" charset="0"/>
              </a:rPr>
              <a:t>st</a:t>
            </a:r>
            <a:r>
              <a:rPr lang="en-US" sz="980" dirty="0">
                <a:cs typeface="Times New Roman" panose="02020603050405020304" pitchFamily="18" charset="0"/>
              </a:rPr>
              <a:t>, we have raised $1,300! Our charity recipients this year are: COMITIS Crisis Center, Veterans Community Living Center, Honor Bell, TREA Gives Program, Freedom Service Dogs, and Wreaths Across America. Our next fundraiser will be the Bison Burger Dinner on Saturday, July 16</a:t>
            </a:r>
            <a:r>
              <a:rPr lang="en-US" sz="980" baseline="30000" dirty="0">
                <a:cs typeface="Times New Roman" panose="02020603050405020304" pitchFamily="18" charset="0"/>
              </a:rPr>
              <a:t>th</a:t>
            </a:r>
            <a:r>
              <a:rPr lang="en-US" sz="980" dirty="0">
                <a:cs typeface="Times New Roman" panose="02020603050405020304" pitchFamily="18" charset="0"/>
              </a:rPr>
              <a:t>!! </a:t>
            </a:r>
          </a:p>
          <a:p>
            <a:pPr algn="ctr"/>
            <a:r>
              <a:rPr lang="en-US" sz="980" dirty="0">
                <a:cs typeface="Times New Roman" panose="02020603050405020304" pitchFamily="18" charset="0"/>
              </a:rPr>
              <a:t>Christine Johnson </a:t>
            </a:r>
          </a:p>
          <a:p>
            <a:pPr algn="ctr"/>
            <a:r>
              <a:rPr lang="en-US" sz="980" dirty="0">
                <a:cs typeface="Times New Roman" panose="02020603050405020304" pitchFamily="18" charset="0"/>
              </a:rPr>
              <a:t>Treasurer</a:t>
            </a:r>
          </a:p>
        </p:txBody>
      </p:sp>
      <p:sp>
        <p:nvSpPr>
          <p:cNvPr id="7" name="TextBox 6">
            <a:extLst>
              <a:ext uri="{FF2B5EF4-FFF2-40B4-BE49-F238E27FC236}">
                <a16:creationId xmlns:a16="http://schemas.microsoft.com/office/drawing/2014/main" id="{34C8684C-7CBD-43F4-BF9B-19BE7A87767C}"/>
              </a:ext>
            </a:extLst>
          </p:cNvPr>
          <p:cNvSpPr txBox="1"/>
          <p:nvPr/>
        </p:nvSpPr>
        <p:spPr>
          <a:xfrm>
            <a:off x="6167336" y="1303024"/>
            <a:ext cx="644986" cy="430887"/>
          </a:xfrm>
          <a:prstGeom prst="rect">
            <a:avLst/>
          </a:prstGeom>
          <a:noFill/>
          <a:ln>
            <a:noFill/>
          </a:ln>
        </p:spPr>
        <p:txBody>
          <a:bodyPr wrap="square" rtlCol="0">
            <a:spAutoFit/>
          </a:bodyPr>
          <a:lstStyle/>
          <a:p>
            <a:r>
              <a:rPr lang="en-US" sz="1100" dirty="0"/>
              <a:t>25</a:t>
            </a:r>
            <a:r>
              <a:rPr lang="en-US" sz="1100" b="0" i="0" dirty="0">
                <a:effectLst/>
                <a:latin typeface="fira sans" panose="020B0604020202020204" pitchFamily="34" charset="0"/>
              </a:rPr>
              <a:t>¢ per round</a:t>
            </a:r>
            <a:endParaRPr lang="en-US" sz="1100" dirty="0"/>
          </a:p>
        </p:txBody>
      </p:sp>
      <p:pic>
        <p:nvPicPr>
          <p:cNvPr id="1026" name="Picture 2" descr="Grilled Bison Burgers - Simply Whisked">
            <a:extLst>
              <a:ext uri="{FF2B5EF4-FFF2-40B4-BE49-F238E27FC236}">
                <a16:creationId xmlns:a16="http://schemas.microsoft.com/office/drawing/2014/main" id="{24255A45-F9A1-E2B0-0BA6-AFE06A6E46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568" y="2577475"/>
            <a:ext cx="1743075" cy="1547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010BAB-FB9F-2F23-6B6F-A340C6DD2C6E}"/>
              </a:ext>
            </a:extLst>
          </p:cNvPr>
          <p:cNvSpPr txBox="1"/>
          <p:nvPr/>
        </p:nvSpPr>
        <p:spPr>
          <a:xfrm>
            <a:off x="7187569" y="2695501"/>
            <a:ext cx="1712086" cy="246221"/>
          </a:xfrm>
          <a:prstGeom prst="rect">
            <a:avLst/>
          </a:prstGeom>
          <a:noFill/>
        </p:spPr>
        <p:txBody>
          <a:bodyPr wrap="square" rtlCol="0">
            <a:spAutoFit/>
          </a:bodyPr>
          <a:lstStyle/>
          <a:p>
            <a:r>
              <a:rPr lang="en-US" sz="1000" dirty="0">
                <a:solidFill>
                  <a:schemeClr val="bg1"/>
                </a:solidFill>
              </a:rPr>
              <a:t>Bison Burger Dinner July 16th</a:t>
            </a:r>
          </a:p>
        </p:txBody>
      </p:sp>
      <p:pic>
        <p:nvPicPr>
          <p:cNvPr id="1028" name="Picture 4" descr="80+ Fun Painting Ideas To Save You From Creative Blocks">
            <a:extLst>
              <a:ext uri="{FF2B5EF4-FFF2-40B4-BE49-F238E27FC236}">
                <a16:creationId xmlns:a16="http://schemas.microsoft.com/office/drawing/2014/main" id="{B9C27E75-3D37-BC43-FA51-D5164F91BE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8607" y="4304051"/>
            <a:ext cx="2125630" cy="14170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F26817-E733-5592-CB39-FEDFC5EF8978}"/>
              </a:ext>
            </a:extLst>
          </p:cNvPr>
          <p:cNvSpPr txBox="1"/>
          <p:nvPr/>
        </p:nvSpPr>
        <p:spPr>
          <a:xfrm>
            <a:off x="7187568" y="4314299"/>
            <a:ext cx="1639191" cy="400110"/>
          </a:xfrm>
          <a:prstGeom prst="rect">
            <a:avLst/>
          </a:prstGeom>
          <a:noFill/>
        </p:spPr>
        <p:txBody>
          <a:bodyPr wrap="square" rtlCol="0">
            <a:spAutoFit/>
          </a:bodyPr>
          <a:lstStyle/>
          <a:p>
            <a:pPr algn="ctr"/>
            <a:r>
              <a:rPr lang="en-US" sz="1000" b="1" dirty="0">
                <a:solidFill>
                  <a:srgbClr val="7030A0"/>
                </a:solidFill>
              </a:rPr>
              <a:t>Sip &amp; Paint with Dani, July 17</a:t>
            </a:r>
            <a:r>
              <a:rPr lang="en-US" sz="1000" b="1" baseline="30000" dirty="0">
                <a:solidFill>
                  <a:srgbClr val="7030A0"/>
                </a:solidFill>
              </a:rPr>
              <a:t>th</a:t>
            </a:r>
            <a:r>
              <a:rPr lang="en-US" sz="1000" b="1" dirty="0">
                <a:solidFill>
                  <a:srgbClr val="7030A0"/>
                </a:solidFill>
              </a:rPr>
              <a:t> 2-4pm</a:t>
            </a:r>
          </a:p>
        </p:txBody>
      </p:sp>
    </p:spTree>
    <p:extLst>
      <p:ext uri="{BB962C8B-B14F-4D97-AF65-F5344CB8AC3E}">
        <p14:creationId xmlns:p14="http://schemas.microsoft.com/office/powerpoint/2010/main" val="356060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55B82A-61C5-4DF7-B1C2-889B3E06D006}"/>
              </a:ext>
            </a:extLst>
          </p:cNvPr>
          <p:cNvSpPr txBox="1"/>
          <p:nvPr/>
        </p:nvSpPr>
        <p:spPr>
          <a:xfrm>
            <a:off x="175492" y="356841"/>
            <a:ext cx="4457588" cy="2656112"/>
          </a:xfrm>
          <a:prstGeom prst="rect">
            <a:avLst/>
          </a:prstGeom>
          <a:noFill/>
        </p:spPr>
        <p:txBody>
          <a:bodyPr wrap="square" rtlCol="0">
            <a:spAutoFit/>
          </a:bodyPr>
          <a:lstStyle/>
          <a:p>
            <a:r>
              <a:rPr lang="en-US" sz="980" dirty="0">
                <a:cs typeface="Times New Roman" panose="02020603050405020304" pitchFamily="18" charset="0"/>
              </a:rPr>
              <a:t>Greetings,</a:t>
            </a:r>
          </a:p>
          <a:p>
            <a:r>
              <a:rPr lang="en-US" sz="980" dirty="0">
                <a:cs typeface="Times New Roman" panose="02020603050405020304" pitchFamily="18" charset="0"/>
              </a:rPr>
              <a:t>It has been great to see so many folks returning, but we’re still missing some friends.  Please check out all the different activities on the attached calendars and come see us. The Activities and Entertainment Committee works very hard to plan events so that there is something for everyone.  But that only happens if you share what you would like to see.  Please either come to a meeting or contact a member of the committee to share your thoughts.  The committee is open to ALL members, not just Chapter.  </a:t>
            </a:r>
          </a:p>
          <a:p>
            <a:r>
              <a:rPr lang="en-US" sz="980" dirty="0">
                <a:cs typeface="Times New Roman" panose="02020603050405020304" pitchFamily="18" charset="0"/>
              </a:rPr>
              <a:t>The summer months are here, please join us for a cold drink and warm friendship! We have a new band on July 2</a:t>
            </a:r>
            <a:r>
              <a:rPr lang="en-US" sz="980" baseline="30000" dirty="0">
                <a:cs typeface="Times New Roman" panose="02020603050405020304" pitchFamily="18" charset="0"/>
              </a:rPr>
              <a:t>nd</a:t>
            </a:r>
            <a:r>
              <a:rPr lang="en-US" sz="980" dirty="0">
                <a:cs typeface="Times New Roman" panose="02020603050405020304" pitchFamily="18" charset="0"/>
              </a:rPr>
              <a:t>, Sisters of the Moon, and a taco bar for dinner.  Please come let us know what you think of them.  We’ll have our annual pre-fireworks BBQ for Independence Day from 2-5pm. The club will be providing burgers and hotdogs, please bring a side dish to share. </a:t>
            </a:r>
          </a:p>
          <a:p>
            <a:r>
              <a:rPr lang="en-US" sz="980" dirty="0">
                <a:solidFill>
                  <a:srgbClr val="000000"/>
                </a:solidFill>
                <a:cs typeface="Times New Roman" panose="02020603050405020304" pitchFamily="18" charset="0"/>
              </a:rPr>
              <a:t>There are many fun events planned, please see the calendars attached and come out and see us.  And as always, t</a:t>
            </a:r>
            <a:r>
              <a:rPr lang="en-US" sz="980" dirty="0">
                <a:cs typeface="Times New Roman" panose="02020603050405020304" pitchFamily="18" charset="0"/>
              </a:rPr>
              <a:t>his is your Club, let me know what you’d like to see!</a:t>
            </a:r>
          </a:p>
          <a:p>
            <a:r>
              <a:rPr lang="en-US" sz="980" dirty="0">
                <a:cs typeface="Times New Roman" panose="02020603050405020304" pitchFamily="18" charset="0"/>
              </a:rPr>
              <a:t>			Charlie Keith</a:t>
            </a:r>
          </a:p>
          <a:p>
            <a:r>
              <a:rPr lang="en-US" sz="980" dirty="0">
                <a:cs typeface="Times New Roman" panose="02020603050405020304" pitchFamily="18" charset="0"/>
              </a:rPr>
              <a:t>			Club Manager	</a:t>
            </a:r>
            <a:r>
              <a:rPr lang="en-US" sz="980" dirty="0"/>
              <a:t>	</a:t>
            </a:r>
          </a:p>
        </p:txBody>
      </p:sp>
      <p:sp>
        <p:nvSpPr>
          <p:cNvPr id="10" name="TextBox 9">
            <a:extLst>
              <a:ext uri="{FF2B5EF4-FFF2-40B4-BE49-F238E27FC236}">
                <a16:creationId xmlns:a16="http://schemas.microsoft.com/office/drawing/2014/main" id="{B2FBCA38-ED16-4948-9B50-3069DDCDB091}"/>
              </a:ext>
            </a:extLst>
          </p:cNvPr>
          <p:cNvSpPr txBox="1"/>
          <p:nvPr/>
        </p:nvSpPr>
        <p:spPr>
          <a:xfrm>
            <a:off x="579471" y="179756"/>
            <a:ext cx="3509010" cy="300082"/>
          </a:xfrm>
          <a:prstGeom prst="rect">
            <a:avLst/>
          </a:prstGeom>
          <a:noFill/>
        </p:spPr>
        <p:txBody>
          <a:bodyPr wrap="square" rtlCol="0">
            <a:spAutoFit/>
          </a:bodyPr>
          <a:lstStyle/>
          <a:p>
            <a:pPr algn="ctr"/>
            <a:r>
              <a:rPr lang="en-US" sz="1350" b="1" dirty="0"/>
              <a:t>MANAGER’S MINUTE</a:t>
            </a:r>
          </a:p>
        </p:txBody>
      </p:sp>
      <p:sp>
        <p:nvSpPr>
          <p:cNvPr id="12" name="TextBox 11">
            <a:extLst>
              <a:ext uri="{FF2B5EF4-FFF2-40B4-BE49-F238E27FC236}">
                <a16:creationId xmlns:a16="http://schemas.microsoft.com/office/drawing/2014/main" id="{8A68C4D4-132A-4771-89D7-3715AA7D3F5C}"/>
              </a:ext>
            </a:extLst>
          </p:cNvPr>
          <p:cNvSpPr txBox="1"/>
          <p:nvPr/>
        </p:nvSpPr>
        <p:spPr>
          <a:xfrm>
            <a:off x="4833618" y="3102060"/>
            <a:ext cx="4188450" cy="2713050"/>
          </a:xfrm>
          <a:prstGeom prst="rect">
            <a:avLst/>
          </a:prstGeom>
          <a:noFill/>
        </p:spPr>
        <p:txBody>
          <a:bodyPr wrap="square" rtlCol="0">
            <a:spAutoFit/>
          </a:bodyPr>
          <a:lstStyle/>
          <a:p>
            <a:pPr marL="0" marR="0" algn="ctr" rtl="0" fontAlgn="base">
              <a:spcBef>
                <a:spcPts val="0"/>
              </a:spcBef>
              <a:spcAft>
                <a:spcPts val="0"/>
              </a:spcAft>
            </a:pPr>
            <a:r>
              <a:rPr lang="en-US" sz="1350" b="1" dirty="0"/>
              <a:t>MEMBERSHIP REPORT</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Hello Everyone!</a:t>
            </a: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Please make sure to update your information with TREA National for Chapter members and TREA Chapter 39 for club members.  Having an email address on file is the best way for us to get information out to you.  If you could email that info to me, it would be much appreciated: </a:t>
            </a:r>
            <a:r>
              <a:rPr lang="en-US" sz="980" dirty="0">
                <a:solidFill>
                  <a:srgbClr val="000000"/>
                </a:solidFill>
                <a:latin typeface="Calibri" panose="020F0502020204030204" pitchFamily="34" charset="0"/>
                <a:cs typeface="Calibri" panose="020F0502020204030204" pitchFamily="34" charset="0"/>
                <a:hlinkClick r:id="rId2"/>
              </a:rPr>
              <a:t>cjohnson720@msn.com</a:t>
            </a:r>
            <a:endParaRPr lang="en-US" sz="980" dirty="0">
              <a:solidFill>
                <a:srgbClr val="000000"/>
              </a:solidFill>
              <a:latin typeface="Calibri" panose="020F0502020204030204" pitchFamily="34" charset="0"/>
              <a:cs typeface="Calibri" panose="020F0502020204030204" pitchFamily="34" charset="0"/>
            </a:endParaRP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If you’re a “Club” member and haven’t been to the Club in a while, we are OPEN for business! If you would like to renew your membership, come in and fill out a new form.  Membership is now $30 a year (additional $5 for a door key card). We have some exciting events in July, August, and September.</a:t>
            </a: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If you are on Facebook, go to our FB page and Follow/Like: TREA Chapter 39</a:t>
            </a:r>
          </a:p>
          <a:p>
            <a:pPr marL="0" marR="0" algn="l"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You can also go to our website to check out the monthly calendar and new hours of operation: </a:t>
            </a:r>
            <a:r>
              <a:rPr lang="en-US" sz="980" dirty="0">
                <a:solidFill>
                  <a:srgbClr val="000000"/>
                </a:solidFill>
                <a:effectLst/>
                <a:latin typeface="Calibri" panose="020F0502020204030204" pitchFamily="34" charset="0"/>
                <a:cs typeface="Calibri" panose="020F0502020204030204" pitchFamily="34" charset="0"/>
                <a:hlinkClick r:id="rId3"/>
              </a:rPr>
              <a:t>http://www.treach39.qwestoffice.net</a:t>
            </a:r>
            <a:endParaRPr lang="en-US" sz="980" dirty="0">
              <a:solidFill>
                <a:srgbClr val="000000"/>
              </a:solidFill>
              <a:effectLst/>
              <a:latin typeface="Calibri" panose="020F0502020204030204" pitchFamily="34" charset="0"/>
              <a:cs typeface="Calibri" panose="020F0502020204030204" pitchFamily="34" charset="0"/>
            </a:endParaRPr>
          </a:p>
          <a:p>
            <a:pPr marL="0" marR="0" algn="l"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	Hope to see you soon,</a:t>
            </a:r>
          </a:p>
          <a:p>
            <a:pPr marL="0" marR="0" algn="ctr" rtl="0" fontAlgn="base">
              <a:spcBef>
                <a:spcPts val="0"/>
              </a:spcBef>
              <a:spcAft>
                <a:spcPts val="0"/>
              </a:spcAft>
            </a:pPr>
            <a:r>
              <a:rPr lang="en-US" sz="980" dirty="0">
                <a:solidFill>
                  <a:srgbClr val="000000"/>
                </a:solidFill>
                <a:effectLst/>
                <a:latin typeface="Calibri" panose="020F0502020204030204" pitchFamily="34" charset="0"/>
                <a:cs typeface="Calibri" panose="020F0502020204030204" pitchFamily="34" charset="0"/>
              </a:rPr>
              <a:t>Christine Johnson</a:t>
            </a:r>
          </a:p>
          <a:p>
            <a:pPr marL="0" marR="0" algn="ctr" rtl="0" fontAlgn="base">
              <a:spcBef>
                <a:spcPts val="0"/>
              </a:spcBef>
              <a:spcAft>
                <a:spcPts val="0"/>
              </a:spcAft>
            </a:pPr>
            <a:r>
              <a:rPr lang="en-US" sz="980" dirty="0">
                <a:solidFill>
                  <a:srgbClr val="000000"/>
                </a:solidFill>
                <a:latin typeface="Calibri" panose="020F0502020204030204" pitchFamily="34" charset="0"/>
                <a:cs typeface="Calibri" panose="020F0502020204030204" pitchFamily="34" charset="0"/>
              </a:rPr>
              <a:t>Membership</a:t>
            </a:r>
            <a:r>
              <a:rPr lang="en-US" sz="980" dirty="0">
                <a:solidFill>
                  <a:srgbClr val="000000"/>
                </a:solidFill>
                <a:effectLst/>
                <a:cs typeface="Calibri" panose="020F0502020204030204" pitchFamily="34" charset="0"/>
              </a:rPr>
              <a:t/>
            </a:r>
            <a:br>
              <a:rPr lang="en-US" sz="980" dirty="0">
                <a:solidFill>
                  <a:srgbClr val="000000"/>
                </a:solidFill>
                <a:effectLst/>
                <a:cs typeface="Calibri" panose="020F0502020204030204" pitchFamily="34" charset="0"/>
              </a:rPr>
            </a:br>
            <a:r>
              <a:rPr lang="en-US" sz="980" dirty="0">
                <a:solidFill>
                  <a:srgbClr val="000000"/>
                </a:solidFill>
                <a:effectLst/>
                <a:latin typeface="Calibri" panose="020F0502020204030204" pitchFamily="34" charset="0"/>
                <a:cs typeface="Calibri" panose="020F0502020204030204" pitchFamily="34" charset="0"/>
              </a:rPr>
              <a:t>		</a:t>
            </a:r>
            <a:endParaRPr lang="en-US" sz="980" dirty="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8EB6ADE7-1F28-4BC9-A111-C93AD31105D8}"/>
              </a:ext>
            </a:extLst>
          </p:cNvPr>
          <p:cNvSpPr txBox="1"/>
          <p:nvPr/>
        </p:nvSpPr>
        <p:spPr>
          <a:xfrm>
            <a:off x="206032" y="3295515"/>
            <a:ext cx="4396508" cy="1355756"/>
          </a:xfrm>
          <a:prstGeom prst="rect">
            <a:avLst/>
          </a:prstGeom>
          <a:noFill/>
        </p:spPr>
        <p:txBody>
          <a:bodyPr wrap="square" rtlCol="0">
            <a:spAutoFit/>
          </a:bodyPr>
          <a:lstStyle/>
          <a:p>
            <a:pPr algn="ctr"/>
            <a:r>
              <a:rPr lang="en-US" sz="1350" b="1" dirty="0"/>
              <a:t>TIME WITH THE TREASURER</a:t>
            </a:r>
          </a:p>
          <a:p>
            <a:r>
              <a:rPr lang="en-US" sz="980" dirty="0">
                <a:cs typeface="Times New Roman" panose="02020603050405020304" pitchFamily="18" charset="0"/>
              </a:rPr>
              <a:t>Hello Everyone!!</a:t>
            </a:r>
          </a:p>
          <a:p>
            <a:r>
              <a:rPr lang="en-US" sz="980" dirty="0">
                <a:cs typeface="Times New Roman" panose="02020603050405020304" pitchFamily="18" charset="0"/>
              </a:rPr>
              <a:t>If you are interested in the state of our finances, please come to the General Membership Meetings (3</a:t>
            </a:r>
            <a:r>
              <a:rPr lang="en-US" sz="980" baseline="30000" dirty="0">
                <a:cs typeface="Times New Roman" panose="02020603050405020304" pitchFamily="18" charset="0"/>
              </a:rPr>
              <a:t>rd</a:t>
            </a:r>
            <a:r>
              <a:rPr lang="en-US" sz="980" dirty="0">
                <a:cs typeface="Times New Roman" panose="02020603050405020304" pitchFamily="18" charset="0"/>
              </a:rPr>
              <a:t> Wednesday of every month) to find out.  </a:t>
            </a:r>
          </a:p>
          <a:p>
            <a:r>
              <a:rPr lang="en-US" sz="980" dirty="0">
                <a:cs typeface="Times New Roman" panose="02020603050405020304" pitchFamily="18" charset="0"/>
              </a:rPr>
              <a:t>	Hope to see you soon,</a:t>
            </a:r>
          </a:p>
          <a:p>
            <a:r>
              <a:rPr lang="en-US" sz="980" dirty="0">
                <a:cs typeface="Times New Roman" panose="02020603050405020304" pitchFamily="18" charset="0"/>
              </a:rPr>
              <a:t>		Christine Johnson</a:t>
            </a:r>
          </a:p>
          <a:p>
            <a:r>
              <a:rPr lang="en-US" sz="980" dirty="0">
                <a:cs typeface="Times New Roman" panose="02020603050405020304" pitchFamily="18" charset="0"/>
              </a:rPr>
              <a:t>			Treasurer</a:t>
            </a:r>
          </a:p>
          <a:p>
            <a:r>
              <a:rPr lang="en-US" sz="980" dirty="0">
                <a:cs typeface="Times New Roman" panose="02020603050405020304" pitchFamily="18" charset="0"/>
              </a:rPr>
              <a:t>		</a:t>
            </a:r>
          </a:p>
        </p:txBody>
      </p:sp>
      <p:sp>
        <p:nvSpPr>
          <p:cNvPr id="17" name="TextBox 16">
            <a:extLst>
              <a:ext uri="{FF2B5EF4-FFF2-40B4-BE49-F238E27FC236}">
                <a16:creationId xmlns:a16="http://schemas.microsoft.com/office/drawing/2014/main" id="{F1E8F353-86D5-4887-A8BC-5CA9699F984D}"/>
              </a:ext>
            </a:extLst>
          </p:cNvPr>
          <p:cNvSpPr txBox="1"/>
          <p:nvPr/>
        </p:nvSpPr>
        <p:spPr>
          <a:xfrm>
            <a:off x="4833618" y="179756"/>
            <a:ext cx="4302098" cy="2550698"/>
          </a:xfrm>
          <a:prstGeom prst="rect">
            <a:avLst/>
          </a:prstGeom>
          <a:noFill/>
        </p:spPr>
        <p:txBody>
          <a:bodyPr wrap="square" rtlCol="0">
            <a:spAutoFit/>
          </a:bodyPr>
          <a:lstStyle/>
          <a:p>
            <a:pPr algn="ctr"/>
            <a:r>
              <a:rPr lang="en-US" sz="1350" b="1" dirty="0"/>
              <a:t>CHAPLAIN’S CORNER</a:t>
            </a:r>
          </a:p>
          <a:p>
            <a:r>
              <a:rPr lang="en-US" sz="975" dirty="0"/>
              <a:t>Father John is currently recovering from surgery, and we ask that you keep him in your thoughts!  He asks that we remember we are all friends and family and should be supporting each other.  Ugly words or actions can cause huge rifts.  We should be coming together instead of being divisive.</a:t>
            </a:r>
          </a:p>
          <a:p>
            <a:r>
              <a:rPr lang="en-US" sz="975" i="1" dirty="0"/>
              <a:t>Taken from previous postings by John:</a:t>
            </a:r>
          </a:p>
          <a:p>
            <a:r>
              <a:rPr lang="en-US" sz="975" dirty="0"/>
              <a:t>Taking a moment to thank everyone who has been coming in to support the club.  It has been good to see everyone again.  Let’s not forget, there are many ways to support your club:  Come in for a drink (especially when we have entertainment), being part of the A&amp;E committee,  or donating supplies all help! Of course, we know you can’t be here all the time, but at least once a month to show support would be helpful.  All in all, we are doing ok. But we can always do better by showing up and saying hello to long time friends.  </a:t>
            </a:r>
          </a:p>
          <a:p>
            <a:r>
              <a:rPr lang="en-US" sz="975" dirty="0"/>
              <a:t>God Bless you all.  Be safe and love one another!</a:t>
            </a:r>
          </a:p>
          <a:p>
            <a:r>
              <a:rPr lang="en-US" sz="975" dirty="0"/>
              <a:t>			Father John Green</a:t>
            </a:r>
          </a:p>
          <a:p>
            <a:r>
              <a:rPr lang="en-US" sz="975" dirty="0"/>
              <a:t>		</a:t>
            </a:r>
          </a:p>
        </p:txBody>
      </p:sp>
      <p:sp>
        <p:nvSpPr>
          <p:cNvPr id="2" name="TextBox 1">
            <a:extLst>
              <a:ext uri="{FF2B5EF4-FFF2-40B4-BE49-F238E27FC236}">
                <a16:creationId xmlns:a16="http://schemas.microsoft.com/office/drawing/2014/main" id="{37C28552-226B-43BE-A3D8-9521A6BE3E70}"/>
              </a:ext>
            </a:extLst>
          </p:cNvPr>
          <p:cNvSpPr txBox="1"/>
          <p:nvPr/>
        </p:nvSpPr>
        <p:spPr>
          <a:xfrm>
            <a:off x="496125" y="5369733"/>
            <a:ext cx="2135108" cy="553998"/>
          </a:xfrm>
          <a:prstGeom prst="rect">
            <a:avLst/>
          </a:prstGeom>
          <a:noFill/>
        </p:spPr>
        <p:txBody>
          <a:bodyPr wrap="square" rtlCol="0">
            <a:spAutoFit/>
          </a:bodyPr>
          <a:lstStyle/>
          <a:p>
            <a:pPr algn="ctr"/>
            <a:r>
              <a:rPr lang="en-US" sz="1000" b="0" i="1" dirty="0">
                <a:solidFill>
                  <a:srgbClr val="000000"/>
                </a:solidFill>
                <a:effectLst/>
                <a:latin typeface="Charter"/>
              </a:rPr>
              <a:t>“I can’t wait to start blaming my normal lack of productivity on summer!"</a:t>
            </a:r>
            <a:endParaRPr lang="en-US" sz="1000" i="1" dirty="0"/>
          </a:p>
        </p:txBody>
      </p:sp>
      <p:pic>
        <p:nvPicPr>
          <p:cNvPr id="1026" name="Picture 2" descr="Its summer time cartoon card Royalty Free Vector Image">
            <a:extLst>
              <a:ext uri="{FF2B5EF4-FFF2-40B4-BE49-F238E27FC236}">
                <a16:creationId xmlns:a16="http://schemas.microsoft.com/office/drawing/2014/main" id="{7F7D7C7D-2431-6189-3CC3-2B66A4D147A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11010"/>
          <a:stretch/>
        </p:blipFill>
        <p:spPr bwMode="auto">
          <a:xfrm>
            <a:off x="2702141" y="4512083"/>
            <a:ext cx="1784739" cy="171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C5093-1B6B-A887-1994-DD2A243B6A86}"/>
              </a:ext>
            </a:extLst>
          </p:cNvPr>
          <p:cNvPicPr>
            <a:picLocks noChangeAspect="1"/>
          </p:cNvPicPr>
          <p:nvPr/>
        </p:nvPicPr>
        <p:blipFill>
          <a:blip r:embed="rId2"/>
          <a:stretch>
            <a:fillRect/>
          </a:stretch>
        </p:blipFill>
        <p:spPr>
          <a:xfrm>
            <a:off x="225816" y="127411"/>
            <a:ext cx="8692367" cy="6603178"/>
          </a:xfrm>
          <a:prstGeom prst="rect">
            <a:avLst/>
          </a:prstGeom>
        </p:spPr>
      </p:pic>
    </p:spTree>
    <p:extLst>
      <p:ext uri="{BB962C8B-B14F-4D97-AF65-F5344CB8AC3E}">
        <p14:creationId xmlns:p14="http://schemas.microsoft.com/office/powerpoint/2010/main" val="39084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5A602-AF23-EF9F-CB0A-FD3E23552C63}"/>
              </a:ext>
            </a:extLst>
          </p:cNvPr>
          <p:cNvPicPr>
            <a:picLocks noChangeAspect="1"/>
          </p:cNvPicPr>
          <p:nvPr/>
        </p:nvPicPr>
        <p:blipFill>
          <a:blip r:embed="rId2"/>
          <a:stretch>
            <a:fillRect/>
          </a:stretch>
        </p:blipFill>
        <p:spPr>
          <a:xfrm>
            <a:off x="297416" y="119238"/>
            <a:ext cx="8549168" cy="6619523"/>
          </a:xfrm>
          <a:prstGeom prst="rect">
            <a:avLst/>
          </a:prstGeom>
        </p:spPr>
      </p:pic>
    </p:spTree>
    <p:extLst>
      <p:ext uri="{BB962C8B-B14F-4D97-AF65-F5344CB8AC3E}">
        <p14:creationId xmlns:p14="http://schemas.microsoft.com/office/powerpoint/2010/main" val="160535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C9118A-0B53-40D5-BE26-2FD3507B9A2B}"/>
              </a:ext>
            </a:extLst>
          </p:cNvPr>
          <p:cNvSpPr txBox="1"/>
          <p:nvPr/>
        </p:nvSpPr>
        <p:spPr>
          <a:xfrm>
            <a:off x="1072412" y="6332780"/>
            <a:ext cx="6999176" cy="400110"/>
          </a:xfrm>
          <a:prstGeom prst="rect">
            <a:avLst/>
          </a:prstGeom>
          <a:noFill/>
        </p:spPr>
        <p:txBody>
          <a:bodyPr wrap="square" rtlCol="0">
            <a:spAutoFit/>
          </a:bodyPr>
          <a:lstStyle/>
          <a:p>
            <a:pPr algn="ctr"/>
            <a:r>
              <a:rPr lang="en-US" sz="1000" b="0" i="0" dirty="0">
                <a:solidFill>
                  <a:srgbClr val="000000"/>
                </a:solidFill>
                <a:effectLst/>
                <a:latin typeface="Charter"/>
              </a:rPr>
              <a:t>"People say money is not the key to happiness, but I have always figured if you have enough money, you can have a key made."</a:t>
            </a:r>
            <a:r>
              <a:rPr lang="en-US" sz="1000" dirty="0"/>
              <a:t/>
            </a:r>
            <a:br>
              <a:rPr lang="en-US" sz="1000" dirty="0"/>
            </a:br>
            <a:r>
              <a:rPr lang="en-US" sz="1000" b="0" i="0" dirty="0">
                <a:solidFill>
                  <a:srgbClr val="000000"/>
                </a:solidFill>
                <a:effectLst/>
                <a:latin typeface="Charter"/>
              </a:rPr>
              <a:t>—Joan Rivers</a:t>
            </a:r>
            <a:endParaRPr lang="en-US" sz="1000" dirty="0"/>
          </a:p>
        </p:txBody>
      </p:sp>
      <p:pic>
        <p:nvPicPr>
          <p:cNvPr id="3" name="Picture 2">
            <a:extLst>
              <a:ext uri="{FF2B5EF4-FFF2-40B4-BE49-F238E27FC236}">
                <a16:creationId xmlns:a16="http://schemas.microsoft.com/office/drawing/2014/main" id="{9E607603-EEE3-71BB-9648-CEEB54C370D4}"/>
              </a:ext>
            </a:extLst>
          </p:cNvPr>
          <p:cNvPicPr>
            <a:picLocks noChangeAspect="1"/>
          </p:cNvPicPr>
          <p:nvPr/>
        </p:nvPicPr>
        <p:blipFill>
          <a:blip r:embed="rId2"/>
          <a:stretch>
            <a:fillRect/>
          </a:stretch>
        </p:blipFill>
        <p:spPr>
          <a:xfrm>
            <a:off x="150471" y="0"/>
            <a:ext cx="8785185" cy="6332780"/>
          </a:xfrm>
          <a:prstGeom prst="rect">
            <a:avLst/>
          </a:prstGeom>
        </p:spPr>
      </p:pic>
    </p:spTree>
    <p:extLst>
      <p:ext uri="{BB962C8B-B14F-4D97-AF65-F5344CB8AC3E}">
        <p14:creationId xmlns:p14="http://schemas.microsoft.com/office/powerpoint/2010/main" val="3240992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1092</TotalTime>
  <Words>1172</Words>
  <Application>Microsoft Office PowerPoint</Application>
  <PresentationFormat>On-screen Show (4:3)</PresentationFormat>
  <Paragraphs>61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Charter</vt:lpstr>
      <vt:lpstr>fira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TREA</dc:creator>
  <cp:lastModifiedBy>Melissa White</cp:lastModifiedBy>
  <cp:revision>61</cp:revision>
  <cp:lastPrinted>2022-06-26T00:48:33Z</cp:lastPrinted>
  <dcterms:created xsi:type="dcterms:W3CDTF">2020-11-05T23:07:50Z</dcterms:created>
  <dcterms:modified xsi:type="dcterms:W3CDTF">2022-06-27T15:27:19Z</dcterms:modified>
</cp:coreProperties>
</file>